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56" r:id="rId3"/>
    <p:sldId id="286" r:id="rId4"/>
    <p:sldId id="257" r:id="rId5"/>
    <p:sldId id="279" r:id="rId6"/>
    <p:sldId id="280" r:id="rId7"/>
  </p:sldIdLst>
  <p:sldSz cx="6858000" cy="12192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18850-217A-13C0-F270-DFF7E070F003}" v="119" dt="2020-01-01T14:43:06.108"/>
    <p1510:client id="{D343B2F2-B7AA-2333-85CF-F7725D1D10FE}" v="129" dt="2020-01-30T11:31:16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710" y="108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90" cy="495612"/>
          </a:xfrm>
          <a:prstGeom prst="rect">
            <a:avLst/>
          </a:prstGeom>
        </p:spPr>
        <p:txBody>
          <a:bodyPr vert="horz" lIns="92189" tIns="46094" rIns="92189" bIns="460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8" y="1"/>
            <a:ext cx="2946190" cy="495612"/>
          </a:xfrm>
          <a:prstGeom prst="rect">
            <a:avLst/>
          </a:prstGeom>
        </p:spPr>
        <p:txBody>
          <a:bodyPr vert="horz" lIns="92189" tIns="46094" rIns="92189" bIns="46094" rtlCol="0"/>
          <a:lstStyle>
            <a:lvl1pPr algn="r">
              <a:defRPr sz="1200"/>
            </a:lvl1pPr>
          </a:lstStyle>
          <a:p>
            <a:fld id="{8479DC5A-ECEC-4A2F-AE8C-1AEA5BD3C511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6125"/>
            <a:ext cx="20923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9" tIns="46094" rIns="92189" bIns="460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715"/>
            <a:ext cx="5438140" cy="4466907"/>
          </a:xfrm>
          <a:prstGeom prst="rect">
            <a:avLst/>
          </a:prstGeom>
        </p:spPr>
        <p:txBody>
          <a:bodyPr vert="horz" lIns="92189" tIns="46094" rIns="92189" bIns="460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828"/>
            <a:ext cx="2946190" cy="497211"/>
          </a:xfrm>
          <a:prstGeom prst="rect">
            <a:avLst/>
          </a:prstGeom>
        </p:spPr>
        <p:txBody>
          <a:bodyPr vert="horz" lIns="92189" tIns="46094" rIns="92189" bIns="460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8" y="9427828"/>
            <a:ext cx="2946190" cy="497211"/>
          </a:xfrm>
          <a:prstGeom prst="rect">
            <a:avLst/>
          </a:prstGeom>
        </p:spPr>
        <p:txBody>
          <a:bodyPr vert="horz" lIns="92189" tIns="46094" rIns="92189" bIns="46094" rtlCol="0" anchor="b"/>
          <a:lstStyle>
            <a:lvl1pPr algn="r">
              <a:defRPr sz="1200"/>
            </a:lvl1pPr>
          </a:lstStyle>
          <a:p>
            <a:fld id="{B55CE6D2-10DB-48B2-84E2-50074640D4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4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9165-A378-4C23-B030-BEA1CEFB4EC1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5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31D9-9730-4D14-80D2-CFCAC42C44F6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B36-B874-4F58-99A0-F774CAE032B7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1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3B3D-A759-4957-9C54-669A0CC831A5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FFB3-D5B1-45E6-B7EA-4E0065AADFE6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C03F-913C-4940-9B3A-EB1F60652ACE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3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AD4B-6AA9-455A-AE3C-108CE232D870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1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7223-98D5-4CE2-BDA8-BD1C3D66D095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4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D8C9-036F-4F84-B0FA-7ABFE27DEA9B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6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F57F-DD01-4BF1-8FB5-54ACDF13808B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9DC5-E716-4D7B-B40A-C6A653477B53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Higher Music Literacy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318C-5B9B-46C8-8B1C-F8B5DFEBBDDC}" type="datetime1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Higher Music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C3D-83A3-49B5-8BAF-0C922296D2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3125" y="11300179"/>
            <a:ext cx="2571750" cy="649111"/>
          </a:xfrm>
        </p:spPr>
        <p:txBody>
          <a:bodyPr/>
          <a:lstStyle/>
          <a:p>
            <a:r>
              <a:rPr lang="en-GB" dirty="0"/>
              <a:t>Advanced Higher Music Listening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2720" y="7908450"/>
            <a:ext cx="5952560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Advance Higher Music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Listening Concepts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musi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27" y="10739947"/>
            <a:ext cx="984140" cy="11204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9609" t="40560" r="26328" b="45248"/>
          <a:stretch>
            <a:fillRect/>
          </a:stretch>
        </p:blipFill>
        <p:spPr bwMode="auto">
          <a:xfrm>
            <a:off x="1352550" y="1880978"/>
            <a:ext cx="4152900" cy="15633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21920" y="198120"/>
            <a:ext cx="6614160" cy="1493520"/>
            <a:chOff x="121920" y="198120"/>
            <a:chExt cx="6614160" cy="1493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750" t="18889" r="23000" b="59333"/>
            <a:stretch>
              <a:fillRect/>
            </a:stretch>
          </p:blipFill>
          <p:spPr bwMode="auto">
            <a:xfrm>
              <a:off x="121920" y="198120"/>
              <a:ext cx="6614160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Connector 2"/>
            <p:cNvCxnSpPr/>
            <p:nvPr/>
          </p:nvCxnSpPr>
          <p:spPr>
            <a:xfrm>
              <a:off x="271027" y="387458"/>
              <a:ext cx="6332973" cy="154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0FD57B-C3B8-49A3-B86A-972947386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02" t="32981" r="41609" b="20847"/>
          <a:stretch/>
        </p:blipFill>
        <p:spPr>
          <a:xfrm>
            <a:off x="315794" y="3719215"/>
            <a:ext cx="6226411" cy="3943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70654"/>
              </p:ext>
            </p:extLst>
          </p:nvPr>
        </p:nvGraphicFramePr>
        <p:xfrm>
          <a:off x="129927" y="652270"/>
          <a:ext cx="6598143" cy="11155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346">
                  <a:extLst>
                    <a:ext uri="{9D8B030D-6E8A-4147-A177-3AD203B41FA5}">
                      <a16:colId xmlns="" xmlns:a16="http://schemas.microsoft.com/office/drawing/2014/main" val="2133110448"/>
                    </a:ext>
                  </a:extLst>
                </a:gridCol>
                <a:gridCol w="1189981">
                  <a:extLst>
                    <a:ext uri="{9D8B030D-6E8A-4147-A177-3AD203B41FA5}">
                      <a16:colId xmlns="" xmlns:a16="http://schemas.microsoft.com/office/drawing/2014/main" val="1597863452"/>
                    </a:ext>
                  </a:extLst>
                </a:gridCol>
                <a:gridCol w="1390305">
                  <a:extLst>
                    <a:ext uri="{9D8B030D-6E8A-4147-A177-3AD203B41FA5}">
                      <a16:colId xmlns="" xmlns:a16="http://schemas.microsoft.com/office/drawing/2014/main" val="3004081159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</a:t>
                      </a:r>
                    </a:p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N5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Symphony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Classical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Aria </a:t>
                      </a:r>
                      <a:endParaRPr lang="en-US" sz="1200" b="1" i="0" u="none" strike="noStrike" kern="1200" baseline="0" noProof="0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Chorus </a:t>
                      </a:r>
                      <a:endParaRPr lang="en-US" sz="1200" b="1" i="0" u="none" strike="noStrike" kern="1200" baseline="0" noProof="0" dirty="0"/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Minimalist</a:t>
                      </a:r>
                      <a:endParaRPr lang="en-GB" b="1" dirty="0"/>
                    </a:p>
                    <a:p>
                      <a:pPr lvl="0">
                        <a:buNone/>
                      </a:pPr>
                      <a:endParaRPr lang="en-GB" sz="1200" b="1" i="0" u="none" strike="noStrike" kern="1200" baseline="0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Gospel </a:t>
                      </a:r>
                    </a:p>
                    <a:p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Pibroch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Celtic rock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Bothy ballad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Waulking song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Gaelic psalm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Atonal, cluster</a:t>
                      </a:r>
                      <a:endParaRPr lang="en-US" dirty="0"/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Chromatic </a:t>
                      </a:r>
                      <a:endParaRPr lang="en-US" sz="1200" b="1" i="0" u="none" strike="noStrike" kern="1200" baseline="0" noProof="0" dirty="0"/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Whole-tone scale </a:t>
                      </a:r>
                      <a:endParaRPr lang="en-GB" b="1" dirty="0"/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Modulation 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Trill 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Melismatic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chord/arpeggio </a:t>
                      </a:r>
                      <a:endParaRPr lang="en-GB" b="1" dirty="0"/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Syllabic,  </a:t>
                      </a:r>
                      <a:endParaRPr lang="en-GB" dirty="0"/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 progressions —  I, IV, V and VI in a major key 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Imperfect/perfect cadences 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Inverted pedal 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Grace note 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Glissando 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Contrary motion 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Countermelody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Descant (voice)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Pitch bend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Tone/semitone </a:t>
                      </a: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Rubato</a:t>
                      </a:r>
                      <a:endParaRPr lang="en-US" dirty="0"/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Cross rhythms </a:t>
                      </a:r>
                      <a:endParaRPr lang="en-GB" sz="1200" b="1" i="0" u="none" strike="noStrike" kern="1200" baseline="0" noProof="0" dirty="0" smtClean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en-GB" b="1" dirty="0"/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Ritardando 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Moderato 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Compound time :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6 9 12 </a:t>
                      </a:r>
                    </a:p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8 8  8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Strophic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Binary/AB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Rondo/ABACA — episode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Alberti bass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Ground bass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Homophonic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Polyphonic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Contrapuntal 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Coda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algn="l" rtl="0" eaLnBrk="1" latinLnBrk="0" hangingPunct="1"/>
                      <a:endParaRPr lang="en-GB" sz="12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Walking bass </a:t>
                      </a:r>
                      <a:endParaRPr lang="en-GB" dirty="0"/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oboe, bassoon </a:t>
                      </a:r>
                    </a:p>
                    <a:p>
                      <a:pPr marL="0" algn="l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(French) horn, tuba 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Reverb 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1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A cappella</a:t>
                      </a:r>
                      <a:endParaRPr lang="en-GB" b="1" dirty="0"/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Piccolo  </a:t>
                      </a:r>
                      <a:endParaRPr lang="en-GB" dirty="0"/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Viola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Castanets, hi-hat cymbals, bongo drums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Clarsach, bodhran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Sitar, tabla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Arco, pizzicato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sordino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Flutter-tonguing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Rolls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Mezzo-soprano, baritone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747">
                <a:tc gridSpan="5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N3/N4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3597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Baroque </a:t>
                      </a:r>
                      <a:endParaRPr lang="en-GB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Romantic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Jazz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Musical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Ragtime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Swing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ballad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 music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Reggae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African music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Rapping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 ’n’ roll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Scottish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Latin American 	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Major/minor (tonality</a:t>
                      </a: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of key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Pedal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Pentatonic scale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Discord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Drone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progressions — chords I, IV and V (major keys)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Octave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Vamp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Scat singing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Ornament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Ascending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Descending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(stepwise)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Leap (leaping)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Sequence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 and answer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Improvisation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	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Syncopation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Scotch snap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Strathspey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Jig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time —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2 3 4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4 4 4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Compound time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Anacrusis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Andante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Accelerando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Rallentando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tempo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Dotted rhythms 	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Accent/accented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Beat/pulse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3 or 4 beats in the bar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beat/off the beat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Slower/faster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Pause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Reel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Waltz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Drum fill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Adagio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Allegro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Ternary/ABA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Theme and variation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Cadenza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Imitation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Unison/octave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Harmony/chord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Accompanied/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unaccompanied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Verse and chorus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Middle 8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Ostinato/riff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Canon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Harpsichord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Distortion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Soprano, alto, tenor, bass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Orchestra, strings, brass, woodwind and percussion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 guitar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Piano, organ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Brass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band,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 band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 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pipes, recorder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guitar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Muted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Backing vocals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Accordion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fiddle, bagpipes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Acoustic guitar, 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Drum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Steel band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Scottish dance band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Folk group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Staccato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legato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8450" y="130416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Concept Checklist</a:t>
            </a:r>
          </a:p>
        </p:txBody>
      </p:sp>
    </p:spTree>
    <p:extLst>
      <p:ext uri="{BB962C8B-B14F-4D97-AF65-F5344CB8AC3E}">
        <p14:creationId xmlns:p14="http://schemas.microsoft.com/office/powerpoint/2010/main" val="335155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41388"/>
              </p:ext>
            </p:extLst>
          </p:nvPr>
        </p:nvGraphicFramePr>
        <p:xfrm>
          <a:off x="129928" y="845310"/>
          <a:ext cx="6598143" cy="977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31312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1033257">
                <a:tc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Renaissance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Pavan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Galliard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Motet </a:t>
                      </a:r>
                    </a:p>
                    <a:p>
                      <a:r>
                        <a:rPr lang="en-GB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Ayre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air </a:t>
                      </a:r>
                    </a:p>
                    <a:p>
                      <a:r>
                        <a:rPr lang="en-GB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Ballett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Madrigal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Anthem </a:t>
                      </a:r>
                    </a:p>
                    <a:p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Chorale </a:t>
                      </a:r>
                    </a:p>
                    <a:p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Nationalist </a:t>
                      </a:r>
                    </a:p>
                    <a:p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Neoclassical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Serial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Contemporary jazz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dance music (EDM)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Appoggiatura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</a:t>
                      </a:r>
                    </a:p>
                    <a:p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Tritone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Augmented triad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Suspension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Chords I, IV, V and VI in major and minor keys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 II and its first inversion (major keys only) </a:t>
                      </a:r>
                    </a:p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Polytonality or bitonality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Tone row or note row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Fugue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Answer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Countersubject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Stretto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Antiphonal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Bridge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Song cycle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Leitmotif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Inversion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Retrograde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89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3597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Plainchant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Oratorio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Recitative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Sonata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Chamber music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Lied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Impressionist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Musique </a:t>
                      </a:r>
                      <a:r>
                        <a:rPr lang="en-GB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concrète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Jazz funk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Soul music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or modal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major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minor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Interval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Obbligato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Acciaccatura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Mordent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Plagal cadence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Interrupted cadence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Tierce de Picardie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Dominant 7th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Diminished triad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Diminished 7th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 6th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 minor scale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Melodic minor scale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Basso continuo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Concerto grosso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Ritornello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Passacaglia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capo aria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Sonata form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Exposition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Through-composed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endParaRPr lang="en-GB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8451" y="242710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Concept Checklist</a:t>
            </a:r>
          </a:p>
        </p:txBody>
      </p:sp>
    </p:spTree>
    <p:extLst>
      <p:ext uri="{BB962C8B-B14F-4D97-AF65-F5344CB8AC3E}">
        <p14:creationId xmlns:p14="http://schemas.microsoft.com/office/powerpoint/2010/main" val="271279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975" y="165126"/>
            <a:ext cx="2039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1) 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Renaissance Period</a:t>
            </a:r>
            <a:endParaRPr lang="en-GB" sz="1600" b="1" dirty="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endParaRPr lang="en-GB" sz="1600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8C6AF2FB-2D3D-471F-8FC4-1792CF48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60506"/>
              </p:ext>
            </p:extLst>
          </p:nvPr>
        </p:nvGraphicFramePr>
        <p:xfrm>
          <a:off x="129926" y="622012"/>
          <a:ext cx="6598143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31312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408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635274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Renaissance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Pavan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Galliard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Motet </a:t>
                      </a:r>
                    </a:p>
                    <a:p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Ayre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air </a:t>
                      </a:r>
                    </a:p>
                    <a:p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Ballett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Madrigal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Anthem 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Antiphonal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4362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Plainchant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or modal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Melismatic(N5)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 composed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Strophic(N5)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Homophonic(N5)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Polyphonic(N5)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capella(N5)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  <a:tr h="436279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Notes: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3711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483766-8B47-47C3-A6CB-23F3079BBF8D}"/>
              </a:ext>
            </a:extLst>
          </p:cNvPr>
          <p:cNvSpPr txBox="1"/>
          <p:nvPr/>
        </p:nvSpPr>
        <p:spPr>
          <a:xfrm>
            <a:off x="129926" y="5943083"/>
            <a:ext cx="1720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2) 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Baroque Period</a:t>
            </a:r>
            <a:endParaRPr lang="en-GB" sz="1600" b="1" dirty="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endParaRPr lang="en-GB" sz="1600" u="sng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DD61EAF-5107-4073-BBF9-3225C469A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0753"/>
              </p:ext>
            </p:extLst>
          </p:nvPr>
        </p:nvGraphicFramePr>
        <p:xfrm>
          <a:off x="129925" y="6426316"/>
          <a:ext cx="6598143" cy="536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31312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408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1064273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Chorale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Appoggiatura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Fugue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Answer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Countersubject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Stretto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1042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Oratorio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Recitative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Aria(N5)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Chorus(N5) 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Opera(N4)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Obbligato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Acciaccatura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Mordent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major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minor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Interval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 minor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Melodic minor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Basso continuo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Concerto grosso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Ritornello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Passacaglia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capo aria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Ground Bass(N5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Strophic(N5)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Homophonic(N5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Polyphonic(N5)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Contrapuntal(N5)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  <a:tr h="1042477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Notes: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910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1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975" y="165126"/>
            <a:ext cx="170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3) 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Classical Period</a:t>
            </a:r>
            <a:endParaRPr lang="en-GB" sz="1600" b="1" dirty="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endParaRPr lang="en-GB" sz="1600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8C6AF2FB-2D3D-471F-8FC4-1792CF48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22604"/>
              </p:ext>
            </p:extLst>
          </p:nvPr>
        </p:nvGraphicFramePr>
        <p:xfrm>
          <a:off x="129927" y="749901"/>
          <a:ext cx="6550911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19728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408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635274">
                <a:tc>
                  <a:txBody>
                    <a:bodyPr/>
                    <a:lstStyle/>
                    <a:p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Augmented triad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Bridge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436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Sonata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Recitative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Chamber music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Opera(N4)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Concerto(N4)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Symphony(N5)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Aria (N5)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Chorus (N5)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Dominant 7th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Diminished 7th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Sonata form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Exposition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Alberti Bass(N5)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Rondo Form(N5)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Episode(N5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Coda(N5)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Ternary Form(N4)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Theme &amp; variation Form(N4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Cadenza(N4)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  <a:tr h="436279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Notes: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3711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483766-8B47-47C3-A6CB-23F3079BBF8D}"/>
              </a:ext>
            </a:extLst>
          </p:cNvPr>
          <p:cNvSpPr txBox="1"/>
          <p:nvPr/>
        </p:nvSpPr>
        <p:spPr>
          <a:xfrm>
            <a:off x="129927" y="6086447"/>
            <a:ext cx="1804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4) 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Romantic Period</a:t>
            </a:r>
            <a:endParaRPr lang="en-GB" sz="1600" b="1" dirty="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endParaRPr lang="en-GB" sz="1600" u="sng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DD61EAF-5107-4073-BBF9-3225C469A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3105"/>
              </p:ext>
            </p:extLst>
          </p:nvPr>
        </p:nvGraphicFramePr>
        <p:xfrm>
          <a:off x="129927" y="6671222"/>
          <a:ext cx="6598143" cy="458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31312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408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1064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Nationalist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Tritone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Song cycle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Leitmotif 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1042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Lied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Opera(N4)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Concerto(N4)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Symphony(N5)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Diminished triad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 6th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Tierce de Picardie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Chromatic(N5)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Rubato(N5)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Through-composed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Strophic(N5)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Oboe(N5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Bassoon(N5)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Horns(N5)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Tuba(N5)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  <a:tr h="1042477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Notes: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910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2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975" y="165126"/>
            <a:ext cx="204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5) 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20</a:t>
            </a:r>
            <a:r>
              <a:rPr lang="en-GB" sz="1600" b="1" baseline="30000" dirty="0">
                <a:solidFill>
                  <a:schemeClr val="dk2"/>
                </a:solidFill>
                <a:latin typeface="Pacifico"/>
                <a:sym typeface="Pacifico"/>
              </a:rPr>
              <a:t>th</a:t>
            </a:r>
            <a:r>
              <a:rPr lang="en-GB" sz="1600" b="1" dirty="0">
                <a:solidFill>
                  <a:schemeClr val="dk2"/>
                </a:solidFill>
                <a:latin typeface="Pacifico"/>
                <a:sym typeface="Pacifico"/>
              </a:rPr>
              <a:t> Century Period</a:t>
            </a:r>
            <a:endParaRPr lang="en-GB" sz="1600" b="1" dirty="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endParaRPr lang="en-GB" sz="1600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C3D-83A3-49B5-8BAF-0C922296D25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8C6AF2FB-2D3D-471F-8FC4-1792CF48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74600"/>
              </p:ext>
            </p:extLst>
          </p:nvPr>
        </p:nvGraphicFramePr>
        <p:xfrm>
          <a:off x="129927" y="1000382"/>
          <a:ext cx="658655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97">
                  <a:extLst>
                    <a:ext uri="{9D8B030D-6E8A-4147-A177-3AD203B41FA5}">
                      <a16:colId xmlns="" xmlns:a16="http://schemas.microsoft.com/office/drawing/2014/main" val="1283303928"/>
                    </a:ext>
                  </a:extLst>
                </a:gridCol>
                <a:gridCol w="1263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8">
                  <a:extLst>
                    <a:ext uri="{9D8B030D-6E8A-4147-A177-3AD203B41FA5}">
                      <a16:colId xmlns="" xmlns:a16="http://schemas.microsoft.com/office/drawing/2014/main" val="393546484"/>
                    </a:ext>
                  </a:extLst>
                </a:gridCol>
                <a:gridCol w="1119728">
                  <a:extLst>
                    <a:ext uri="{9D8B030D-6E8A-4147-A177-3AD203B41FA5}">
                      <a16:colId xmlns="" xmlns:a16="http://schemas.microsoft.com/office/drawing/2014/main" val="3478997288"/>
                    </a:ext>
                  </a:extLst>
                </a:gridCol>
              </a:tblGrid>
              <a:tr h="408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Styles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Melody/harmony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Rhythm/tempo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Texture/structure/form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Timbre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610549"/>
                  </a:ext>
                </a:extLst>
              </a:tr>
              <a:tr h="635274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Neoclassical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Serial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Contemporary jazz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dance music (EDM) 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Polytonality or bitonality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Tone row or note 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row</a:t>
                      </a:r>
                    </a:p>
                    <a:p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Chords I, IV, V and VI 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Heliola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Hemiola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Inversion </a:t>
                      </a:r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Retrograde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Countertenor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Piano trio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Sprechgesang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950"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5562511"/>
                  </a:ext>
                </a:extLst>
              </a:tr>
              <a:tr h="4362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Impressionist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Musique concrète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Jazz funk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Soul music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Minimalist (N5)</a:t>
                      </a:r>
                      <a:endParaRPr lang="en-GB" sz="1200" b="0" i="0" u="none" strike="noStrike" kern="1200" baseline="0" noProof="0" dirty="0"/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Mode or modal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Interrupted Cadence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Plagal Cadence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Added 6</a:t>
                      </a:r>
                      <a:r>
                        <a:rPr lang="en-GB" sz="1200" b="0" i="0" u="none" strike="noStrike" kern="1200" baseline="3000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th</a:t>
                      </a:r>
                      <a:endParaRPr lang="en-GB" sz="1200" b="0" i="0" u="none" strike="noStrike" kern="1200" baseline="0" noProof="0" dirty="0" smtClean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Atonal(N5)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Cluster,(N5)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Whole-tone scale(N5)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Pentatonic scale(N4)</a:t>
                      </a:r>
                      <a:endParaRPr lang="en-GB" sz="1200" b="0" i="0" u="none" strike="noStrike" kern="1200" baseline="0" noProof="0" dirty="0" smtClean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Discord </a:t>
                      </a: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(</a:t>
                      </a: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/>
                        </a:rPr>
                        <a:t>N4)</a:t>
                      </a:r>
                      <a:endParaRPr lang="en-GB" sz="1200" b="0" i="0" u="none" strike="noStrike" kern="1200" baseline="0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against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Triplets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Diminution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time signatures </a:t>
                      </a:r>
                    </a:p>
                    <a:p>
                      <a:pPr marL="0" lvl="0" algn="l" defTabSz="914400">
                        <a:buNone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Cross rhythms (N5)</a:t>
                      </a:r>
                      <a:endParaRPr lang="en-GB" dirty="0"/>
                    </a:p>
                    <a:p>
                      <a:pPr marL="0" algn="l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Tremolando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quartet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Ripieno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Concertino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Coloratura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Reverb</a:t>
                      </a: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(N5</a:t>
                      </a: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GB" sz="1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Distortion(N4)</a:t>
                      </a: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93681"/>
                  </a:ext>
                </a:extLst>
              </a:tr>
              <a:tr h="436279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Notes:</a:t>
                      </a: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81280" marB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371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5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734</Words>
  <Application>Microsoft Office PowerPoint</Application>
  <PresentationFormat>Widescreen</PresentationFormat>
  <Paragraphs>536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Pacifico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gregloverj</dc:creator>
  <cp:lastModifiedBy>gregloverj</cp:lastModifiedBy>
  <cp:revision>201</cp:revision>
  <cp:lastPrinted>2016-06-27T10:04:02Z</cp:lastPrinted>
  <dcterms:created xsi:type="dcterms:W3CDTF">2016-06-01T13:19:12Z</dcterms:created>
  <dcterms:modified xsi:type="dcterms:W3CDTF">2020-02-03T11:10:00Z</dcterms:modified>
</cp:coreProperties>
</file>